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8"/>
  </p:notesMasterIdLst>
  <p:sldIdLst>
    <p:sldId id="256" r:id="rId2"/>
    <p:sldId id="287" r:id="rId3"/>
    <p:sldId id="309" r:id="rId4"/>
    <p:sldId id="297" r:id="rId5"/>
    <p:sldId id="298" r:id="rId6"/>
    <p:sldId id="29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15/12/2021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bl-gorilla.cs.technion.ac.il/" TargetMode="External"/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://www.pantherdb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great.stanford.edu/public/html/" TargetMode="External"/><Relationship Id="rId11" Type="http://schemas.openxmlformats.org/officeDocument/2006/relationships/hyperlink" Target="https://bmcgenomics.biomedcentral.com/articles/10.1186/s12864-018-4772-0" TargetMode="External"/><Relationship Id="rId5" Type="http://schemas.openxmlformats.org/officeDocument/2006/relationships/hyperlink" Target="https://satijalab.org/seurat/" TargetMode="External"/><Relationship Id="rId10" Type="http://schemas.openxmlformats.org/officeDocument/2006/relationships/hyperlink" Target="https://www.sciencedirect.com/science/article/pii/S1063520306000546" TargetMode="External"/><Relationship Id="rId4" Type="http://schemas.openxmlformats.org/officeDocument/2006/relationships/hyperlink" Target="https://rstudio.com/" TargetMode="External"/><Relationship Id="rId9" Type="http://schemas.openxmlformats.org/officeDocument/2006/relationships/hyperlink" Target="https://david.ncifcrf.gov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Glossary of single </a:t>
            </a:r>
            <a:r>
              <a:rPr lang="en-GB"/>
              <a:t>cell terms: https</a:t>
            </a:r>
            <a:r>
              <a:rPr lang="en-GB" dirty="0"/>
              <a:t>://</a:t>
            </a:r>
            <a:r>
              <a:rPr lang="en-GB" dirty="0" err="1"/>
              <a:t>nbisweden.github.io</a:t>
            </a:r>
            <a:r>
              <a:rPr lang="en-GB" dirty="0"/>
              <a:t>/single-cell-</a:t>
            </a:r>
            <a:r>
              <a:rPr lang="en-GB" dirty="0" err="1"/>
              <a:t>pbl</a:t>
            </a:r>
            <a:r>
              <a:rPr lang="en-GB" dirty="0"/>
              <a:t>/</a:t>
            </a:r>
            <a:r>
              <a:rPr lang="en-GB" dirty="0" err="1"/>
              <a:t>glossary_of_terms_single_cell.html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R language: </a:t>
            </a:r>
            <a:r>
              <a:rPr lang="en-US" dirty="0">
                <a:hlinkClick r:id="rId3"/>
              </a:rPr>
              <a:t>https://www.r-project.org/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https://rstudio.com/</a:t>
            </a:r>
            <a:endParaRPr lang="en-GB" dirty="0"/>
          </a:p>
          <a:p>
            <a:r>
              <a:rPr lang="en-GB" dirty="0"/>
              <a:t>Seurat: </a:t>
            </a:r>
            <a:r>
              <a:rPr lang="en-US" dirty="0">
                <a:hlinkClick r:id="rId5"/>
              </a:rPr>
              <a:t>https://satijalab.org/seurat/</a:t>
            </a:r>
            <a:endParaRPr lang="en-GB" dirty="0"/>
          </a:p>
          <a:p>
            <a:r>
              <a:rPr lang="en-GB" dirty="0"/>
              <a:t>GREAT: </a:t>
            </a:r>
            <a:r>
              <a:rPr lang="en-US" dirty="0">
                <a:hlinkClick r:id="rId6"/>
              </a:rPr>
              <a:t>http://great.stanford.edu/public/html/</a:t>
            </a:r>
            <a:endParaRPr lang="en-GB" dirty="0"/>
          </a:p>
          <a:p>
            <a:r>
              <a:rPr lang="en-GB" dirty="0"/>
              <a:t>PANTHER: </a:t>
            </a:r>
            <a:r>
              <a:rPr lang="en-US" dirty="0">
                <a:hlinkClick r:id="rId7"/>
              </a:rPr>
              <a:t>http://www.pantherdb.org/</a:t>
            </a:r>
            <a:endParaRPr lang="en-GB" dirty="0"/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8"/>
              </a:rPr>
              <a:t>http://cbl-gorilla.cs.technion.ac.il/</a:t>
            </a:r>
            <a:endParaRPr lang="en-US" dirty="0"/>
          </a:p>
          <a:p>
            <a:r>
              <a:rPr lang="en-US" dirty="0"/>
              <a:t>DAVID: </a:t>
            </a:r>
            <a:r>
              <a:rPr lang="en-US" dirty="0">
                <a:hlinkClick r:id="rId9"/>
              </a:rPr>
              <a:t>https://david.ncifcrf.gov/</a:t>
            </a:r>
            <a:endParaRPr lang="en-GB" dirty="0"/>
          </a:p>
          <a:p>
            <a:r>
              <a:rPr lang="en-GB" dirty="0"/>
              <a:t>Diffusion maps: </a:t>
            </a:r>
            <a:r>
              <a:rPr lang="en-US" dirty="0">
                <a:hlinkClick r:id="rId10"/>
              </a:rPr>
              <a:t>https://www.sciencedirect.com/science/article/pii/S1063520306000546</a:t>
            </a:r>
            <a:endParaRPr lang="en-GB" dirty="0"/>
          </a:p>
          <a:p>
            <a:r>
              <a:rPr lang="en-GB" dirty="0"/>
              <a:t>Slingshot: </a:t>
            </a:r>
            <a:r>
              <a:rPr lang="en-US" dirty="0">
                <a:hlinkClick r:id="rId11"/>
              </a:rPr>
              <a:t>https://bmcgenomics.biomedcentral.com/articles/10.1186/s12864-018-4772-0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24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402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82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12/15/21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12/15/21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12/15/21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5. Differential Expression Analysis in </a:t>
            </a:r>
            <a:r>
              <a:rPr lang="en-GB" sz="4800" b="1" dirty="0" err="1">
                <a:solidFill>
                  <a:srgbClr val="FFFFFF"/>
                </a:solidFill>
              </a:rPr>
              <a:t>scRNAseq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678D-9D84-8B46-BB2C-A441DC16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511"/>
            <a:ext cx="10515600" cy="1325563"/>
          </a:xfrm>
        </p:spPr>
        <p:txBody>
          <a:bodyPr/>
          <a:lstStyle/>
          <a:p>
            <a:r>
              <a:rPr lang="en-GB" dirty="0"/>
              <a:t>Agenda. Postprocessing</a:t>
            </a:r>
            <a:endParaRPr lang="en-US" dirty="0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B2DDB5BB-B607-B74D-9777-4145234E925E}"/>
              </a:ext>
            </a:extLst>
          </p:cNvPr>
          <p:cNvSpPr/>
          <p:nvPr/>
        </p:nvSpPr>
        <p:spPr>
          <a:xfrm rot="5400000">
            <a:off x="5318539" y="1319987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10425FE-F84B-0B48-96D3-87FC0770A87F}"/>
              </a:ext>
            </a:extLst>
          </p:cNvPr>
          <p:cNvSpPr/>
          <p:nvPr/>
        </p:nvSpPr>
        <p:spPr>
          <a:xfrm rot="5400000">
            <a:off x="5318539" y="2972695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CA44BEFF-621B-5942-A82D-50C401AE99BE}"/>
              </a:ext>
            </a:extLst>
          </p:cNvPr>
          <p:cNvSpPr/>
          <p:nvPr/>
        </p:nvSpPr>
        <p:spPr>
          <a:xfrm rot="5400000">
            <a:off x="5318539" y="3799049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0A25D8A-1E79-2948-9875-B43B6CE94657}"/>
              </a:ext>
            </a:extLst>
          </p:cNvPr>
          <p:cNvSpPr/>
          <p:nvPr/>
        </p:nvSpPr>
        <p:spPr>
          <a:xfrm rot="5400000">
            <a:off x="5318539" y="462540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1F0CC82-82C0-AB4B-9942-724F691BECD8}"/>
              </a:ext>
            </a:extLst>
          </p:cNvPr>
          <p:cNvSpPr/>
          <p:nvPr/>
        </p:nvSpPr>
        <p:spPr>
          <a:xfrm rot="5400000">
            <a:off x="5318539" y="545834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CB5E468-0261-6D42-90B3-5E497B9E8AE0}"/>
              </a:ext>
            </a:extLst>
          </p:cNvPr>
          <p:cNvSpPr/>
          <p:nvPr/>
        </p:nvSpPr>
        <p:spPr>
          <a:xfrm rot="5400000">
            <a:off x="5318539" y="6278112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B4F78FC-1711-3E45-BA6C-3216BD026EE3}"/>
              </a:ext>
            </a:extLst>
          </p:cNvPr>
          <p:cNvSpPr/>
          <p:nvPr/>
        </p:nvSpPr>
        <p:spPr>
          <a:xfrm rot="5400000">
            <a:off x="5318539" y="2114960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F2DEC-4201-F84C-9A49-B83E46A14942}"/>
              </a:ext>
            </a:extLst>
          </p:cNvPr>
          <p:cNvSpPr txBox="1"/>
          <p:nvPr/>
        </p:nvSpPr>
        <p:spPr>
          <a:xfrm>
            <a:off x="1746925" y="6194594"/>
            <a:ext cx="344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Diffusion maps/Slingshot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40F40-96F6-8F4E-B7C7-C347A8981C31}"/>
              </a:ext>
            </a:extLst>
          </p:cNvPr>
          <p:cNvSpPr txBox="1"/>
          <p:nvPr/>
        </p:nvSpPr>
        <p:spPr>
          <a:xfrm>
            <a:off x="798795" y="5411962"/>
            <a:ext cx="42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GREAT, PANTHER, </a:t>
            </a:r>
            <a:r>
              <a:rPr lang="en-GB" sz="2400" dirty="0" err="1"/>
              <a:t>GOrilla</a:t>
            </a:r>
            <a:r>
              <a:rPr lang="en-GB" sz="2400" dirty="0"/>
              <a:t>, DAVID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3B47F-CB96-2948-8559-FA850220F455}"/>
              </a:ext>
            </a:extLst>
          </p:cNvPr>
          <p:cNvSpPr txBox="1"/>
          <p:nvPr/>
        </p:nvSpPr>
        <p:spPr>
          <a:xfrm>
            <a:off x="2448156" y="2801088"/>
            <a:ext cx="24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 language-Seurat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D36DE42-4BFD-7E4C-B168-2702D5A73018}"/>
              </a:ext>
            </a:extLst>
          </p:cNvPr>
          <p:cNvSpPr/>
          <p:nvPr/>
        </p:nvSpPr>
        <p:spPr>
          <a:xfrm>
            <a:off x="4987634" y="1011076"/>
            <a:ext cx="309064" cy="4118389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6D2A-0C4E-3347-B0CE-E2BE428F8555}"/>
              </a:ext>
            </a:extLst>
          </p:cNvPr>
          <p:cNvCxnSpPr>
            <a:cxnSpLocks/>
          </p:cNvCxnSpPr>
          <p:nvPr/>
        </p:nvCxnSpPr>
        <p:spPr>
          <a:xfrm>
            <a:off x="5044786" y="5651491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40D8C-FA80-9646-88A2-BBE3575B9564}"/>
              </a:ext>
            </a:extLst>
          </p:cNvPr>
          <p:cNvCxnSpPr>
            <a:cxnSpLocks/>
          </p:cNvCxnSpPr>
          <p:nvPr/>
        </p:nvCxnSpPr>
        <p:spPr>
          <a:xfrm>
            <a:off x="5010717" y="6450782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12DA86-9107-D34F-A410-DE053D85DD02}"/>
              </a:ext>
            </a:extLst>
          </p:cNvPr>
          <p:cNvSpPr/>
          <p:nvPr/>
        </p:nvSpPr>
        <p:spPr>
          <a:xfrm>
            <a:off x="6041265" y="1175157"/>
            <a:ext cx="222885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Quality control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ADFC13-C889-FB4F-89D0-D68320028ADD}"/>
              </a:ext>
            </a:extLst>
          </p:cNvPr>
          <p:cNvSpPr/>
          <p:nvPr/>
        </p:nvSpPr>
        <p:spPr>
          <a:xfrm>
            <a:off x="6041265" y="1970130"/>
            <a:ext cx="5618634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Dimensionality reduction and Visualization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DB7021-0DCE-464C-97FF-EFA02442E0E1}"/>
              </a:ext>
            </a:extLst>
          </p:cNvPr>
          <p:cNvSpPr/>
          <p:nvPr/>
        </p:nvSpPr>
        <p:spPr>
          <a:xfrm>
            <a:off x="6041265" y="2827865"/>
            <a:ext cx="15609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Clustering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2AAEBE-7E7B-B444-8820-CD5A5EB09651}"/>
              </a:ext>
            </a:extLst>
          </p:cNvPr>
          <p:cNvSpPr/>
          <p:nvPr/>
        </p:nvSpPr>
        <p:spPr>
          <a:xfrm>
            <a:off x="6041265" y="3654219"/>
            <a:ext cx="23610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Batch correction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044CD6-8DE9-114B-B58A-1A7BB96593B8}"/>
              </a:ext>
            </a:extLst>
          </p:cNvPr>
          <p:cNvSpPr/>
          <p:nvPr/>
        </p:nvSpPr>
        <p:spPr>
          <a:xfrm>
            <a:off x="6041265" y="4480573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DEG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77A0C8-A2B2-1C46-BF6F-8BCB285295E9}"/>
              </a:ext>
            </a:extLst>
          </p:cNvPr>
          <p:cNvSpPr/>
          <p:nvPr/>
        </p:nvSpPr>
        <p:spPr>
          <a:xfrm>
            <a:off x="6041265" y="5313513"/>
            <a:ext cx="4375621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GO-term and pathway analysis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D81EF5B-9235-5A4C-90C9-1926D23AEEA5}"/>
              </a:ext>
            </a:extLst>
          </p:cNvPr>
          <p:cNvSpPr/>
          <p:nvPr/>
        </p:nvSpPr>
        <p:spPr>
          <a:xfrm>
            <a:off x="6041265" y="6133282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Pseudotime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9175F-B7C5-6D43-8013-9215DA6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4" grpId="0"/>
      <p:bldP spid="15" grpId="0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1CCA9-0AB3-104D-8F47-70540424A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r="39926"/>
          <a:stretch/>
        </p:blipFill>
        <p:spPr bwMode="auto">
          <a:xfrm>
            <a:off x="179232" y="1882510"/>
            <a:ext cx="2470382" cy="15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849A8-845E-124D-AD53-F838741797D8}"/>
              </a:ext>
            </a:extLst>
          </p:cNvPr>
          <p:cNvSpPr txBox="1"/>
          <p:nvPr/>
        </p:nvSpPr>
        <p:spPr>
          <a:xfrm>
            <a:off x="642000" y="1386569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 experiment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43A9B09-67D1-4648-9F59-E13BFD03FA7E}"/>
              </a:ext>
            </a:extLst>
          </p:cNvPr>
          <p:cNvSpPr/>
          <p:nvPr/>
        </p:nvSpPr>
        <p:spPr>
          <a:xfrm>
            <a:off x="2649614" y="220992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D4A23-0F68-714A-BC0B-C1932198D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5700" r="59073"/>
          <a:stretch/>
        </p:blipFill>
        <p:spPr>
          <a:xfrm>
            <a:off x="3353814" y="1443944"/>
            <a:ext cx="1334300" cy="1681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AAB6A-6A3D-D34B-B58A-915C9C59A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8" t="5700" r="9435"/>
          <a:stretch/>
        </p:blipFill>
        <p:spPr>
          <a:xfrm>
            <a:off x="4615543" y="1443944"/>
            <a:ext cx="1364335" cy="1681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73551-D0E6-F74C-AC76-6E5BFA052694}"/>
              </a:ext>
            </a:extLst>
          </p:cNvPr>
          <p:cNvSpPr txBox="1"/>
          <p:nvPr/>
        </p:nvSpPr>
        <p:spPr>
          <a:xfrm>
            <a:off x="4485349" y="92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QC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5B3713-60F8-0342-9F08-E0352DACF20A}"/>
              </a:ext>
            </a:extLst>
          </p:cNvPr>
          <p:cNvSpPr/>
          <p:nvPr/>
        </p:nvSpPr>
        <p:spPr>
          <a:xfrm>
            <a:off x="5979876" y="219263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E6C42-27F2-EC48-9B70-C2FB6B1EA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8"/>
          <a:stretch/>
        </p:blipFill>
        <p:spPr>
          <a:xfrm>
            <a:off x="8832622" y="4766169"/>
            <a:ext cx="1938652" cy="193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91010-A89A-2A4B-9CC6-CEE8A8BB7C06}"/>
              </a:ext>
            </a:extLst>
          </p:cNvPr>
          <p:cNvSpPr txBox="1"/>
          <p:nvPr/>
        </p:nvSpPr>
        <p:spPr>
          <a:xfrm>
            <a:off x="8528906" y="4076296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</a:t>
            </a:r>
          </a:p>
          <a:p>
            <a:pPr algn="ctr"/>
            <a:r>
              <a:rPr lang="en-GB" dirty="0"/>
              <a:t>Visualization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04E1ED-3528-B443-B7D5-2E5D04DA6AEC}"/>
              </a:ext>
            </a:extLst>
          </p:cNvPr>
          <p:cNvSpPr/>
          <p:nvPr/>
        </p:nvSpPr>
        <p:spPr>
          <a:xfrm rot="5400000">
            <a:off x="9475375" y="356858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633F2-0272-0C48-ADFF-D784B3C60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025" y="1258881"/>
            <a:ext cx="4255027" cy="212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40B4A-24E4-4D4C-B369-9FBF72DAEEA5}"/>
              </a:ext>
            </a:extLst>
          </p:cNvPr>
          <p:cNvSpPr txBox="1"/>
          <p:nvPr/>
        </p:nvSpPr>
        <p:spPr>
          <a:xfrm>
            <a:off x="8075450" y="766787"/>
            <a:ext cx="172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Batch correction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854EC95-62A4-CF4F-AC92-DCC31206927C}"/>
              </a:ext>
            </a:extLst>
          </p:cNvPr>
          <p:cNvSpPr/>
          <p:nvPr/>
        </p:nvSpPr>
        <p:spPr>
          <a:xfrm rot="10800000">
            <a:off x="7979632" y="491691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C09C8-023C-EB42-84B3-6C23914155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36"/>
          <a:stretch/>
        </p:blipFill>
        <p:spPr>
          <a:xfrm>
            <a:off x="5678753" y="3872666"/>
            <a:ext cx="2125574" cy="209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B8A4E5-10DB-8249-87C9-2B048BE12792}"/>
              </a:ext>
            </a:extLst>
          </p:cNvPr>
          <p:cNvSpPr txBox="1"/>
          <p:nvPr/>
        </p:nvSpPr>
        <p:spPr>
          <a:xfrm>
            <a:off x="6220537" y="3573687"/>
            <a:ext cx="112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Clustering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D26DDF-B6A4-164F-A4B4-F0ABE690E17C}"/>
              </a:ext>
            </a:extLst>
          </p:cNvPr>
          <p:cNvSpPr/>
          <p:nvPr/>
        </p:nvSpPr>
        <p:spPr>
          <a:xfrm rot="10800000">
            <a:off x="4971138" y="4430386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1D74A-ADF0-3347-BC5A-007FFE979278}"/>
              </a:ext>
            </a:extLst>
          </p:cNvPr>
          <p:cNvSpPr txBox="1"/>
          <p:nvPr/>
        </p:nvSpPr>
        <p:spPr>
          <a:xfrm>
            <a:off x="3914002" y="338499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9D3B91-C7E8-D94D-90FA-F34F8EA16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244" y="3713438"/>
            <a:ext cx="1433061" cy="1475987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69A3C69-5279-F940-99CF-7BA0B80F3AE3}"/>
              </a:ext>
            </a:extLst>
          </p:cNvPr>
          <p:cNvSpPr/>
          <p:nvPr/>
        </p:nvSpPr>
        <p:spPr>
          <a:xfrm rot="10800000">
            <a:off x="4983658" y="6381406"/>
            <a:ext cx="3749040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1DE00-BE39-084C-95CB-168C01783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31" y="5715696"/>
            <a:ext cx="1498812" cy="1075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A645C5-6068-024A-999B-7DD176C53643}"/>
              </a:ext>
            </a:extLst>
          </p:cNvPr>
          <p:cNvSpPr txBox="1"/>
          <p:nvPr/>
        </p:nvSpPr>
        <p:spPr>
          <a:xfrm>
            <a:off x="3370978" y="5357391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Pseudotime</a:t>
            </a:r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F7C8FFA-FE4D-A149-A312-6665552AC00C}"/>
              </a:ext>
            </a:extLst>
          </p:cNvPr>
          <p:cNvSpPr/>
          <p:nvPr/>
        </p:nvSpPr>
        <p:spPr>
          <a:xfrm rot="10800000">
            <a:off x="2585757" y="464259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772BD-891E-874D-8C3F-75C8F04319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24" r="-1537"/>
          <a:stretch/>
        </p:blipFill>
        <p:spPr>
          <a:xfrm>
            <a:off x="613871" y="4076296"/>
            <a:ext cx="1860774" cy="21491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68E7AA-DF4A-A14C-8EDB-90BC6A7ECE43}"/>
              </a:ext>
            </a:extLst>
          </p:cNvPr>
          <p:cNvSpPr txBox="1"/>
          <p:nvPr/>
        </p:nvSpPr>
        <p:spPr>
          <a:xfrm>
            <a:off x="518689" y="3663222"/>
            <a:ext cx="20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Enrichment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2C07-0DB8-DE49-82F0-C656F6F2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3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F7B464-F0DD-9C41-AD62-8611769A18FB}"/>
              </a:ext>
            </a:extLst>
          </p:cNvPr>
          <p:cNvSpPr/>
          <p:nvPr/>
        </p:nvSpPr>
        <p:spPr>
          <a:xfrm>
            <a:off x="518689" y="296883"/>
            <a:ext cx="2835125" cy="8392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Workflow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24052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2" grpId="0"/>
      <p:bldP spid="13" grpId="0" animBg="1"/>
      <p:bldP spid="16" grpId="0"/>
      <p:bldP spid="17" grpId="0" animBg="1"/>
      <p:bldP spid="19" grpId="0"/>
      <p:bldP spid="20" grpId="0" animBg="1"/>
      <p:bldP spid="22" grpId="0"/>
      <p:bldP spid="24" grpId="0" animBg="1"/>
      <p:bldP spid="26" grpId="0"/>
      <p:bldP spid="27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059B-897A-7B4D-8E21-BB5AAE846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Comparison between conditions or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for bulk </a:t>
            </a:r>
            <a:r>
              <a:rPr lang="en-US" dirty="0" err="1"/>
              <a:t>RNAseq</a:t>
            </a:r>
            <a:r>
              <a:rPr lang="en-US" dirty="0"/>
              <a:t>, Log</a:t>
            </a:r>
            <a:r>
              <a:rPr lang="en-US" baseline="-25000" dirty="0"/>
              <a:t>2</a:t>
            </a:r>
            <a:r>
              <a:rPr lang="en-US" dirty="0"/>
              <a:t> Fold Changes and p-values are calculated</a:t>
            </a:r>
          </a:p>
          <a:p>
            <a:pPr lvl="1"/>
            <a:r>
              <a:rPr lang="en-US" dirty="0"/>
              <a:t>Statistical testing is a bit different than for bulk </a:t>
            </a:r>
            <a:r>
              <a:rPr lang="en-US" dirty="0" err="1"/>
              <a:t>RNAseq</a:t>
            </a:r>
            <a:r>
              <a:rPr lang="en-US" dirty="0"/>
              <a:t> (Wald test)</a:t>
            </a:r>
          </a:p>
          <a:p>
            <a:pPr lvl="1"/>
            <a:r>
              <a:rPr lang="en-US" dirty="0"/>
              <a:t>Common test is Wilcoxon test (Mann Whitney)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possible to produce a list of ”markers” per condition or cluster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Markers and their expression can be visualized in different ways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annotated based on their markers with previous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A100-5FDB-BE44-8A74-2DB5B675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A6625A-FA81-C24E-9419-3320620D3F5C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5248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31A95D-6EB3-CB49-BC88-9274892E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171" y="1566701"/>
            <a:ext cx="4493515" cy="4663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9ACB5-8DE4-D14D-A42E-4C7D4F99F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5" y="1862150"/>
            <a:ext cx="7693841" cy="40727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A809B-19E8-724E-934B-810C0CDB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5</a:t>
            </a:fld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64984EE-57EC-0846-BF53-585265EB138D}"/>
              </a:ext>
            </a:extLst>
          </p:cNvPr>
          <p:cNvSpPr/>
          <p:nvPr/>
        </p:nvSpPr>
        <p:spPr>
          <a:xfrm>
            <a:off x="1714500" y="5067300"/>
            <a:ext cx="514350" cy="5143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1BFCB30-248A-DB46-8851-C85594821ACA}"/>
              </a:ext>
            </a:extLst>
          </p:cNvPr>
          <p:cNvSpPr/>
          <p:nvPr/>
        </p:nvSpPr>
        <p:spPr>
          <a:xfrm>
            <a:off x="5486400" y="5124450"/>
            <a:ext cx="514350" cy="5143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2FA3C-4954-0D41-8F39-8A590E9D2439}"/>
              </a:ext>
            </a:extLst>
          </p:cNvPr>
          <p:cNvSpPr txBox="1"/>
          <p:nvPr/>
        </p:nvSpPr>
        <p:spPr>
          <a:xfrm>
            <a:off x="3216616" y="6077247"/>
            <a:ext cx="1476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Dropouts!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BFBB2A-2E03-FB42-8B15-10B0F6A001F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971675" y="5758259"/>
            <a:ext cx="1982996" cy="318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E72E72-0691-774E-9589-EDDC50F2BF0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954671" y="5758259"/>
            <a:ext cx="1788904" cy="318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0AB36-0FD1-9A41-8F71-F9DA99F34B36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82602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9AAA8-59E3-BC4B-ABD9-D58523D9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88" y="1545322"/>
            <a:ext cx="4976032" cy="5125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89298-378D-9749-9F2A-AC724168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3784"/>
            <a:ext cx="7249930" cy="39352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8467B-5FCE-F84C-878A-0DEBC1F6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6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5928A6-E9C3-854F-8B12-FA8F5DA50849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7044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8984</TotalTime>
  <Words>295</Words>
  <Application>Microsoft Macintosh PowerPoint</Application>
  <PresentationFormat>Widescreen</PresentationFormat>
  <Paragraphs>60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5. Differential Expression Analysis in scRNAseq</vt:lpstr>
      <vt:lpstr>Agenda. Postprocessing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93</cp:revision>
  <dcterms:created xsi:type="dcterms:W3CDTF">2021-05-13T13:56:47Z</dcterms:created>
  <dcterms:modified xsi:type="dcterms:W3CDTF">2021-12-15T16:26:19Z</dcterms:modified>
</cp:coreProperties>
</file>